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330" r:id="rId2"/>
    <p:sldId id="331" r:id="rId3"/>
    <p:sldId id="341" r:id="rId4"/>
    <p:sldId id="342" r:id="rId5"/>
    <p:sldId id="344" r:id="rId6"/>
    <p:sldId id="33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94660"/>
  </p:normalViewPr>
  <p:slideViewPr>
    <p:cSldViewPr>
      <p:cViewPr>
        <p:scale>
          <a:sx n="90" d="100"/>
          <a:sy n="90" d="100"/>
        </p:scale>
        <p:origin x="-137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34578-5A75-4550-8A17-9807CF95BA35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B7CD1-48C6-4638-8308-4FC26BF23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2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09.01.2019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23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09.01.2019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3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09.01.2019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4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09.01.2019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9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09.01.2019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28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09.01.2019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8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09.01.2019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09.01.2019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3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09.01.2019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0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09.01.2019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09.01.2019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0D4D2E-23C4-47BC-97FD-1982CA91D6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5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8421D5-DE6B-4BE2-9BC7-0A02B444BEC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09.01.2019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0D4D2E-23C4-47BC-97FD-1982CA91D6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00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11.wdp"/><Relationship Id="rId3" Type="http://schemas.openxmlformats.org/officeDocument/2006/relationships/image" Target="../media/image9.jpeg"/><Relationship Id="rId7" Type="http://schemas.microsoft.com/office/2007/relationships/hdphoto" Target="../media/hdphoto8.wdp"/><Relationship Id="rId12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microsoft.com/office/2007/relationships/hdphoto" Target="../media/hdphoto10.wdp"/><Relationship Id="rId5" Type="http://schemas.openxmlformats.org/officeDocument/2006/relationships/image" Target="../media/image10.jpeg"/><Relationship Id="rId10" Type="http://schemas.openxmlformats.org/officeDocument/2006/relationships/image" Target="../media/image13.jpeg"/><Relationship Id="rId4" Type="http://schemas.microsoft.com/office/2007/relationships/hdphoto" Target="../media/hdphoto7.wdp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3608" y="1988840"/>
            <a:ext cx="698477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– одно из условий допуска к государственной итоговой аттестации по образовательным программам основного общего образования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427984" y="5509096"/>
            <a:ext cx="46302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С. Н. Тихоновская, начальник отдела обеспечения государственной итоговой аттестации Регионального  центра </a:t>
            </a:r>
            <a:r>
              <a:rPr lang="ru-RU" altLang="ru-RU" sz="16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оценки качества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3599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3608" y="530677"/>
            <a:ext cx="77048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апробации бланковой технологии проведения итогового собеседования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579264" y="1988841"/>
            <a:ext cx="168571" cy="21602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" y="1555969"/>
            <a:ext cx="7419574" cy="5185399"/>
          </a:xfrm>
          <a:prstGeom prst="snip2SameRect">
            <a:avLst>
              <a:gd name="adj1" fmla="val 35890"/>
              <a:gd name="adj2" fmla="val 1713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5738" y="5920594"/>
            <a:ext cx="3619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Место проведения ИС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842198" y="2038190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8771" y="1988841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056759" y="1688843"/>
            <a:ext cx="2822306" cy="1340335"/>
          </a:xfrm>
          <a:prstGeom prst="straightConnector1">
            <a:avLst/>
          </a:prstGeom>
          <a:ln w="1460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внобедренный треугольник 11"/>
          <p:cNvSpPr/>
          <p:nvPr/>
        </p:nvSpPr>
        <p:spPr>
          <a:xfrm>
            <a:off x="3850310" y="2616457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8725" y="2568184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402038" y="2921460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4323" y="2874423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4219457" y="3627808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3186" y="3594503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2194126" y="3401748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63888" y="3356993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2338142" y="4994348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9254" y="4962655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2050110" y="4395595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6763" y="4356394"/>
            <a:ext cx="253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1114006" y="4711194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8411" y="4674623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5139436" y="3123963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9290" y="3090447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6226574" y="3477180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0550" y="3450487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3778302" y="4271668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0587" y="4221089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4972257" y="4926491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3266" y="4884387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5733069" y="4352968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5354" y="4314583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6585474" y="5015834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58329" y="4962655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5362478" y="5561386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16454" y="5522169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4144429" y="5068960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21178" y="5034663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3130230" y="5227902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13066" y="5188083"/>
            <a:ext cx="228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5938542" y="5997891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13671" y="5949281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</a:t>
            </a:r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237649" y="5972826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00869" y="3946181"/>
            <a:ext cx="287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4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3017387" y="3981386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1892308" y="2252504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5" name="Равнобедренный треугольник 54"/>
          <p:cNvSpPr/>
          <p:nvPr/>
        </p:nvSpPr>
        <p:spPr>
          <a:xfrm>
            <a:off x="5791809" y="2886526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895111" y="3752908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1544914" y="4006775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8" name="Равнобедренный треугольник 57"/>
          <p:cNvSpPr/>
          <p:nvPr/>
        </p:nvSpPr>
        <p:spPr>
          <a:xfrm>
            <a:off x="6238265" y="4115943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9" name="Равнобедренный треугольник 58"/>
          <p:cNvSpPr/>
          <p:nvPr/>
        </p:nvSpPr>
        <p:spPr>
          <a:xfrm>
            <a:off x="2801686" y="2982769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5940152" y="1681063"/>
            <a:ext cx="2194776" cy="19745"/>
          </a:xfrm>
          <a:prstGeom prst="line">
            <a:avLst/>
          </a:prstGeom>
          <a:ln w="1460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55150" y="1393031"/>
            <a:ext cx="1898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Орловский район       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H="1">
            <a:off x="3282200" y="2120891"/>
            <a:ext cx="2822306" cy="1340335"/>
          </a:xfrm>
          <a:prstGeom prst="straightConnector1">
            <a:avLst/>
          </a:prstGeom>
          <a:ln w="1460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165593" y="2113111"/>
            <a:ext cx="2194776" cy="19745"/>
          </a:xfrm>
          <a:prstGeom prst="line">
            <a:avLst/>
          </a:prstGeom>
          <a:ln w="1460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063861" y="1805334"/>
            <a:ext cx="2468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Орловский лицей-интернат       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6" name="Равнобедренный треугольник 65"/>
          <p:cNvSpPr/>
          <p:nvPr/>
        </p:nvSpPr>
        <p:spPr>
          <a:xfrm>
            <a:off x="3052492" y="3367557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24328" y="2690336"/>
            <a:ext cx="13883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24328" y="3698448"/>
            <a:ext cx="13883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512" y="692696"/>
            <a:ext cx="87129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замечания по результатам апробации итогового собеседования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95325" y="1772816"/>
            <a:ext cx="3953139" cy="136815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комфортных условий для участника ИС (наличие личного пространства);</a:t>
            </a:r>
          </a:p>
          <a:p>
            <a:pPr marL="342900" indent="-342900">
              <a:buAutoNum type="arabicPeriod"/>
            </a:pPr>
            <a:endParaRPr lang="ru-RU" sz="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рекомендаций ОРЦОКО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88024" y="3284983"/>
            <a:ext cx="3953139" cy="108011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тестовую печать;</a:t>
            </a:r>
          </a:p>
          <a:p>
            <a:pPr marL="342900" indent="-342900">
              <a:buAutoNum type="arabicPeriod"/>
            </a:pPr>
            <a:endParaRPr lang="ru-RU" sz="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заменить принтер (картридж)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4509120"/>
            <a:ext cx="3953139" cy="11521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с участниками ИС навыков работы с КИМ;</a:t>
            </a:r>
          </a:p>
          <a:p>
            <a:pPr marL="342900" indent="-342900">
              <a:buAutoNum type="arabicPeriod"/>
            </a:pPr>
            <a:endParaRPr lang="ru-RU" sz="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репетиционных ИС 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школы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5805264"/>
            <a:ext cx="3953139" cy="9361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соответствующих кадров;</a:t>
            </a:r>
          </a:p>
          <a:p>
            <a:pPr marL="342900" indent="-342900">
              <a:buAutoNum type="arabicPeriod"/>
            </a:pPr>
            <a:endParaRPr lang="ru-RU" sz="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инструкций для экзаменатора-собеседника</a:t>
            </a:r>
          </a:p>
        </p:txBody>
      </p:sp>
      <p:sp>
        <p:nvSpPr>
          <p:cNvPr id="32" name="Нашивка 31"/>
          <p:cNvSpPr/>
          <p:nvPr/>
        </p:nvSpPr>
        <p:spPr>
          <a:xfrm>
            <a:off x="174170" y="1772817"/>
            <a:ext cx="4325822" cy="1368152"/>
          </a:xfrm>
          <a:prstGeom prst="chevron">
            <a:avLst>
              <a:gd name="adj" fmla="val 28976"/>
            </a:avLst>
          </a:prstGeom>
          <a:solidFill>
            <a:srgbClr val="CD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Определение в кабинете мест для лиц, задействованных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проведении ИС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участника ИС</a:t>
            </a:r>
          </a:p>
        </p:txBody>
      </p:sp>
      <p:sp>
        <p:nvSpPr>
          <p:cNvPr id="33" name="Нашивка 32"/>
          <p:cNvSpPr/>
          <p:nvPr/>
        </p:nvSpPr>
        <p:spPr>
          <a:xfrm>
            <a:off x="179512" y="3284984"/>
            <a:ext cx="4325822" cy="1080120"/>
          </a:xfrm>
          <a:prstGeom prst="chevron">
            <a:avLst>
              <a:gd name="adj" fmla="val 28976"/>
            </a:avLst>
          </a:prstGeom>
          <a:solidFill>
            <a:srgbClr val="CD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Некачественная печать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бланков ИС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Нашивка 33"/>
          <p:cNvSpPr/>
          <p:nvPr/>
        </p:nvSpPr>
        <p:spPr>
          <a:xfrm>
            <a:off x="179512" y="4509120"/>
            <a:ext cx="4325822" cy="1152128"/>
          </a:xfrm>
          <a:prstGeom prst="chevron">
            <a:avLst>
              <a:gd name="adj" fmla="val 28976"/>
            </a:avLst>
          </a:prstGeom>
          <a:solidFill>
            <a:srgbClr val="CD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Отсутствие у участника ИС навыка работы с КИМ </a:t>
            </a:r>
          </a:p>
        </p:txBody>
      </p:sp>
      <p:sp>
        <p:nvSpPr>
          <p:cNvPr id="35" name="Нашивка 34"/>
          <p:cNvSpPr/>
          <p:nvPr/>
        </p:nvSpPr>
        <p:spPr>
          <a:xfrm>
            <a:off x="179512" y="5805264"/>
            <a:ext cx="4325822" cy="936104"/>
          </a:xfrm>
          <a:prstGeom prst="chevron">
            <a:avLst>
              <a:gd name="adj" fmla="val 28976"/>
            </a:avLst>
          </a:prstGeom>
          <a:solidFill>
            <a:srgbClr val="CD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Пассивность экзаменатора-собеседника</a:t>
            </a:r>
          </a:p>
        </p:txBody>
      </p:sp>
    </p:spTree>
    <p:extLst>
      <p:ext uri="{BB962C8B-B14F-4D97-AF65-F5344CB8AC3E}">
        <p14:creationId xmlns:p14="http://schemas.microsoft.com/office/powerpoint/2010/main" val="21203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528" y="602685"/>
            <a:ext cx="85689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замечания по результатам апробации итогового собеседования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594142"/>
            <a:ext cx="2736304" cy="122413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Аннулирование результатов двум участникам ИС</a:t>
            </a:r>
          </a:p>
        </p:txBody>
      </p:sp>
      <p:sp>
        <p:nvSpPr>
          <p:cNvPr id="32" name="Нашивка 31"/>
          <p:cNvSpPr/>
          <p:nvPr/>
        </p:nvSpPr>
        <p:spPr>
          <a:xfrm>
            <a:off x="174170" y="1664803"/>
            <a:ext cx="8862326" cy="694363"/>
          </a:xfrm>
          <a:prstGeom prst="chevron">
            <a:avLst>
              <a:gd name="adj" fmla="val 28976"/>
            </a:avLst>
          </a:prstGeom>
          <a:solidFill>
            <a:srgbClr val="CD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 двух участников ИС бланки с одинаковым номером КИМ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Z:\Гридунова\сочинение 2018-2019\для презентации\одинаковый ким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987"/>
          <a:stretch/>
        </p:blipFill>
        <p:spPr bwMode="auto">
          <a:xfrm>
            <a:off x="395537" y="2492896"/>
            <a:ext cx="2544716" cy="15436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Гридунова\сочинение 2018-2019\для презентации\одинаковый ким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987"/>
          <a:stretch/>
        </p:blipFill>
        <p:spPr bwMode="auto">
          <a:xfrm>
            <a:off x="3035397" y="2492896"/>
            <a:ext cx="2544716" cy="15436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4934" y="2802893"/>
            <a:ext cx="623311" cy="2193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977184" y="2819439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Нашивка 22"/>
          <p:cNvSpPr/>
          <p:nvPr/>
        </p:nvSpPr>
        <p:spPr>
          <a:xfrm>
            <a:off x="251520" y="4119404"/>
            <a:ext cx="8712968" cy="533732"/>
          </a:xfrm>
          <a:prstGeom prst="chevron">
            <a:avLst>
              <a:gd name="adj" fmla="val 28976"/>
            </a:avLst>
          </a:prstGeom>
          <a:solidFill>
            <a:srgbClr val="CD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Заполнение бланков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участником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ИС</a:t>
            </a:r>
          </a:p>
        </p:txBody>
      </p:sp>
      <p:pic>
        <p:nvPicPr>
          <p:cNvPr id="24" name="Picture 4" descr="Z:\Гридунова\сочинение 2018-2019\для презентации\паспортные данные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245"/>
          <a:stretch/>
        </p:blipFill>
        <p:spPr bwMode="auto">
          <a:xfrm>
            <a:off x="3460293" y="5445222"/>
            <a:ext cx="2407851" cy="13190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012160" y="4774270"/>
            <a:ext cx="2952328" cy="1989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 </a:t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заполнению бланков;</a:t>
            </a:r>
          </a:p>
          <a:p>
            <a:pPr marL="342900" indent="-342900">
              <a:buAutoNum type="arabicPeriod"/>
            </a:pPr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заполнения бланков;</a:t>
            </a:r>
          </a:p>
          <a:p>
            <a:pPr marL="342900" indent="-342900">
              <a:buAutoNum type="arabicPeriod"/>
            </a:pPr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использование шариковой ручки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3" descr="Z:\Гридунова\сочинение 2018-2019\для презентации\паспортные данные исправления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605"/>
          <a:stretch/>
        </p:blipFill>
        <p:spPr bwMode="auto">
          <a:xfrm>
            <a:off x="2051720" y="5013174"/>
            <a:ext cx="2401173" cy="13190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Z:\Гридунова\сочинение 2018-2019\для презентации\без данных документа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886"/>
          <a:stretch/>
        </p:blipFill>
        <p:spPr bwMode="auto">
          <a:xfrm>
            <a:off x="323528" y="4725144"/>
            <a:ext cx="2391202" cy="13190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25500" y="5796977"/>
            <a:ext cx="213027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95736" y="6096364"/>
            <a:ext cx="208823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19894" y="6531053"/>
            <a:ext cx="208823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03132" y="3264714"/>
            <a:ext cx="237122" cy="2193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736971" y="2492896"/>
            <a:ext cx="237122" cy="2193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64088" y="2561579"/>
            <a:ext cx="237122" cy="2193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69374" y="3307567"/>
            <a:ext cx="237122" cy="2193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1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528" y="602685"/>
            <a:ext cx="85689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замечания по результатам апробации итогового собеседования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147910" y="1556792"/>
            <a:ext cx="8888585" cy="504056"/>
          </a:xfrm>
          <a:prstGeom prst="chevron">
            <a:avLst>
              <a:gd name="adj" fmla="val 28976"/>
            </a:avLst>
          </a:prstGeom>
          <a:solidFill>
            <a:srgbClr val="CD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Неверное суммирование баллов по критериям оценивания заданий ИС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Z:\Гридунова\сочинение 2018-2019\для презентации\исправление суммы баллов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2" t="71512" r="2244" b="2566"/>
          <a:stretch/>
        </p:blipFill>
        <p:spPr bwMode="auto">
          <a:xfrm>
            <a:off x="683569" y="2132856"/>
            <a:ext cx="4119608" cy="1584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124207" y="2276872"/>
            <a:ext cx="3336226" cy="129614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навыками счета;</a:t>
            </a:r>
          </a:p>
          <a:p>
            <a:pPr marL="342900" indent="-342900">
              <a:buAutoNum type="arabicPeriod"/>
            </a:pP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черновика эксперта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76164" y="3140967"/>
            <a:ext cx="783868" cy="3392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9" descr="Z:\Гридунова\сочинение 2018-2019\для презентации\пропуск экспертом баллов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36754" r="2765" b="3057"/>
          <a:stretch/>
        </p:blipFill>
        <p:spPr bwMode="auto">
          <a:xfrm>
            <a:off x="4139952" y="4479680"/>
            <a:ext cx="2157894" cy="22620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Z:\Гридунова\сочинение 2018-2019\для презентации\эксперт 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2" t="37083" r="2526" b="3194"/>
          <a:stretch/>
        </p:blipFill>
        <p:spPr bwMode="auto">
          <a:xfrm>
            <a:off x="3563888" y="4479679"/>
            <a:ext cx="1697886" cy="22620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ашивка 20"/>
          <p:cNvSpPr/>
          <p:nvPr/>
        </p:nvSpPr>
        <p:spPr>
          <a:xfrm>
            <a:off x="147911" y="3861048"/>
            <a:ext cx="8888584" cy="504056"/>
          </a:xfrm>
          <a:prstGeom prst="chevron">
            <a:avLst>
              <a:gd name="adj" fmla="val 28976"/>
            </a:avLst>
          </a:prstGeom>
          <a:solidFill>
            <a:srgbClr val="CD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Заполнение бланков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экспертами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Z:\Гридунова\сочинение 2018-2019\для презентации\эксперт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2" t="39734" r="3333" b="3366"/>
          <a:stretch/>
        </p:blipFill>
        <p:spPr bwMode="auto">
          <a:xfrm>
            <a:off x="2195736" y="4479679"/>
            <a:ext cx="1985922" cy="22620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516216" y="4479332"/>
            <a:ext cx="2520279" cy="226203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экспертов правилам заполнения бланков ИС;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черновика эксперта;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со стороны ответственного организатора</a:t>
            </a:r>
          </a:p>
        </p:txBody>
      </p:sp>
      <p:pic>
        <p:nvPicPr>
          <p:cNvPr id="25" name="Picture 6" descr="Z:\Гридунова\сочинение 2018-2019\для презентации\исправление баллов экспертом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" t="36908" r="2637" b="3223"/>
          <a:stretch/>
        </p:blipFill>
        <p:spPr bwMode="auto">
          <a:xfrm>
            <a:off x="934548" y="4479680"/>
            <a:ext cx="2125284" cy="22620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Z:\Гридунова\сочинение 2018-2019\для презентации\заполнение экспертом баллов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440" r="4589" b="3126"/>
          <a:stretch/>
        </p:blipFill>
        <p:spPr bwMode="auto">
          <a:xfrm>
            <a:off x="234755" y="4479333"/>
            <a:ext cx="1744957" cy="22620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763688" y="4479332"/>
            <a:ext cx="216024" cy="2262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842890" y="5085184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965634" y="4797152"/>
            <a:ext cx="2160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021893" y="4509120"/>
            <a:ext cx="2160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081777" y="5733256"/>
            <a:ext cx="216024" cy="232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33782" y="962712"/>
            <a:ext cx="8358698" cy="1026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региональной «горячей линии»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подготовки и проведения ГИА</a:t>
            </a:r>
          </a:p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8(4862) 43-25-96</a:t>
            </a:r>
          </a:p>
        </p:txBody>
      </p:sp>
      <p:pic>
        <p:nvPicPr>
          <p:cNvPr id="5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" y="2348880"/>
            <a:ext cx="1842200" cy="24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33782" y="4869160"/>
            <a:ext cx="8363192" cy="158417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консультативной поддержки по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вопросам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технологического сопровождения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проведения итогового собеседования </a:t>
            </a:r>
            <a:endParaRPr lang="ru-RU" sz="20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8(4862)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73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-17-79,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доб.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137 </a:t>
            </a:r>
            <a:r>
              <a:rPr lang="ru-RU" sz="20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(П. А. </a:t>
            </a:r>
            <a:r>
              <a:rPr lang="ru-RU" sz="2000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Манюнин</a:t>
            </a:r>
            <a:r>
              <a:rPr lang="ru-RU" sz="20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)</a:t>
            </a:r>
            <a:endParaRPr lang="ru-RU" sz="20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8(4862) 73-17-79, доб. 131 </a:t>
            </a:r>
            <a:r>
              <a:rPr lang="ru-RU" sz="20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(Г. С. Орехов)</a:t>
            </a:r>
            <a:endParaRPr lang="ru-RU" sz="20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9752" y="2132856"/>
            <a:ext cx="6557222" cy="25922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консультативной поддержки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методического сопровождения проведения итогового собеседования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8(4862)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7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3-17-79, доб. 138 </a:t>
            </a:r>
            <a:r>
              <a:rPr lang="ru-RU" sz="20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(Н. В. Мельнова)</a:t>
            </a:r>
            <a:endParaRPr lang="ru-RU" sz="20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8(4862)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43-25-96, доб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.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120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Т. А. Журавлева)</a:t>
            </a:r>
          </a:p>
        </p:txBody>
      </p:sp>
    </p:spTree>
    <p:extLst>
      <p:ext uri="{BB962C8B-B14F-4D97-AF65-F5344CB8AC3E}">
        <p14:creationId xmlns:p14="http://schemas.microsoft.com/office/powerpoint/2010/main" val="18347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4409</TotalTime>
  <Words>292</Words>
  <Application>Microsoft Office PowerPoint</Application>
  <PresentationFormat>Экран (4:3)</PresentationFormat>
  <Paragraphs>71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Тихоновская</dc:creator>
  <cp:lastModifiedBy>Светлана Тихоновская</cp:lastModifiedBy>
  <cp:revision>241</cp:revision>
  <dcterms:created xsi:type="dcterms:W3CDTF">2015-11-14T07:51:37Z</dcterms:created>
  <dcterms:modified xsi:type="dcterms:W3CDTF">2019-01-09T06:21:34Z</dcterms:modified>
</cp:coreProperties>
</file>